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authors.xml" ContentType="application/vnd.ms-powerpoint.authors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7"/>
  </p:notesMasterIdLst>
  <p:sldIdLst>
    <p:sldId id="256" r:id="rId2"/>
    <p:sldId id="298" r:id="rId3"/>
    <p:sldId id="302" r:id="rId4"/>
    <p:sldId id="301" r:id="rId5"/>
    <p:sldId id="287" r:id="rId6"/>
  </p:sldIdLst>
  <p:sldSz cx="9144000" cy="6858000" type="screen4x3"/>
  <p:notesSz cx="9939338" cy="6807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54" autoAdjust="0"/>
    <p:restoredTop sz="96638" autoAdjust="0"/>
  </p:normalViewPr>
  <p:slideViewPr>
    <p:cSldViewPr snapToGrid="0">
      <p:cViewPr varScale="1">
        <p:scale>
          <a:sx n="102" d="100"/>
          <a:sy n="102" d="100"/>
        </p:scale>
        <p:origin x="12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0284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EEE049-E83B-4787-8E80-E3AAF9C9C366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38525" y="850900"/>
            <a:ext cx="3062288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4399" y="3275850"/>
            <a:ext cx="7950543" cy="268004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0284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3A380A-AB9A-4330-A729-7BEA3D22F5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9922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87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211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1249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6894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2712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6032" y="1139509"/>
            <a:ext cx="4258818" cy="503745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139509"/>
            <a:ext cx="4258818" cy="503745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565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115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869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5404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74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742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6032" y="210312"/>
            <a:ext cx="8631936" cy="7498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" y="1069848"/>
            <a:ext cx="8631936" cy="5107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6032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46C86-74A7-42A5-B0AE-C584C11A28E0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14566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381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BE0414-57BF-46F7-B301-60821490AE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31774"/>
            <a:ext cx="9144000" cy="3509963"/>
          </a:xfrm>
        </p:spPr>
        <p:txBody>
          <a:bodyPr>
            <a:normAutofit/>
          </a:bodyPr>
          <a:lstStyle/>
          <a:p>
            <a:r>
              <a:rPr kumimoji="1" lang="ja-JP" altLang="en-US" sz="1800" dirty="0">
                <a:latin typeface="+mj-ea"/>
                <a:cs typeface="Arial" panose="020B0604020202020204" pitchFamily="34" charset="0"/>
              </a:rPr>
              <a:t>令和</a:t>
            </a:r>
            <a:r>
              <a:rPr kumimoji="1" lang="en-US" altLang="ja-JP" sz="1800" dirty="0">
                <a:latin typeface="+mj-ea"/>
                <a:cs typeface="Arial" panose="020B0604020202020204" pitchFamily="34" charset="0"/>
              </a:rPr>
              <a:t>6</a:t>
            </a:r>
            <a:r>
              <a:rPr kumimoji="1" lang="ja-JP" altLang="en-US" sz="1800" dirty="0">
                <a:latin typeface="+mj-ea"/>
                <a:cs typeface="Arial" panose="020B0604020202020204" pitchFamily="34" charset="0"/>
              </a:rPr>
              <a:t>年度補正</a:t>
            </a:r>
            <a:br>
              <a:rPr kumimoji="1" lang="ja-JP" altLang="en-US" sz="1800" dirty="0">
                <a:latin typeface="+mj-ea"/>
                <a:cs typeface="Arial" panose="020B0604020202020204" pitchFamily="34" charset="0"/>
              </a:rPr>
            </a:br>
            <a:r>
              <a:rPr lang="ja-JP" altLang="en-US" sz="1800" dirty="0">
                <a:latin typeface="+mj-ea"/>
                <a:cs typeface="Arial" panose="020B0604020202020204" pitchFamily="34" charset="0"/>
              </a:rPr>
              <a:t>「</a:t>
            </a:r>
            <a:r>
              <a:rPr kumimoji="1" lang="ja-JP" altLang="en-US" sz="1800" dirty="0">
                <a:latin typeface="+mj-ea"/>
                <a:cs typeface="Arial" panose="020B0604020202020204" pitchFamily="34" charset="0"/>
              </a:rPr>
              <a:t>再生可能エネルギー導入拡大・分散型エネルギーリソース</a:t>
            </a:r>
            <a:br>
              <a:rPr kumimoji="1" lang="ja-JP" altLang="en-US" sz="1800" dirty="0">
                <a:latin typeface="+mj-ea"/>
                <a:cs typeface="Arial" panose="020B0604020202020204" pitchFamily="34" charset="0"/>
              </a:rPr>
            </a:br>
            <a:r>
              <a:rPr kumimoji="1" lang="ja-JP" altLang="en-US" sz="1800" dirty="0">
                <a:latin typeface="+mj-ea"/>
                <a:cs typeface="Arial" panose="020B0604020202020204" pitchFamily="34" charset="0"/>
              </a:rPr>
              <a:t>導入支援等事業費補助金」</a:t>
            </a:r>
            <a:br>
              <a:rPr kumimoji="1" lang="en-US" altLang="ja-JP" sz="2400" dirty="0">
                <a:latin typeface="+mj-ea"/>
                <a:cs typeface="Arial" panose="020B0604020202020204" pitchFamily="34" charset="0"/>
              </a:rPr>
            </a:br>
            <a:r>
              <a:rPr kumimoji="1" lang="en-US" altLang="ja-JP" sz="2000" dirty="0">
                <a:latin typeface="+mj-ea"/>
                <a:cs typeface="Arial" panose="020B0604020202020204" pitchFamily="34" charset="0"/>
              </a:rPr>
              <a:t>DR</a:t>
            </a:r>
            <a:r>
              <a:rPr kumimoji="1" lang="ja-JP" altLang="en-US" sz="2000" dirty="0">
                <a:latin typeface="+mj-ea"/>
                <a:cs typeface="Arial" panose="020B0604020202020204" pitchFamily="34" charset="0"/>
              </a:rPr>
              <a:t>リソース導入のための家庭用蓄電システム導入支援事業</a:t>
            </a:r>
            <a:br>
              <a:rPr kumimoji="1" lang="ja-JP" altLang="en-US" sz="2400" dirty="0">
                <a:latin typeface="+mj-ea"/>
                <a:cs typeface="Arial" panose="020B0604020202020204" pitchFamily="34" charset="0"/>
              </a:rPr>
            </a:br>
            <a:b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ja-JP" altLang="en-US" b="1" dirty="0">
                <a:latin typeface="+mj-ea"/>
              </a:rPr>
              <a:t>ディマンドリスポンス（</a:t>
            </a:r>
            <a:r>
              <a:rPr kumimoji="1" lang="en-US" altLang="ja-JP" b="1" dirty="0">
                <a:latin typeface="+mj-ea"/>
              </a:rPr>
              <a:t>DR</a:t>
            </a:r>
            <a:r>
              <a:rPr kumimoji="1" lang="ja-JP" altLang="en-US" b="1" dirty="0">
                <a:latin typeface="+mj-ea"/>
              </a:rPr>
              <a:t>）</a:t>
            </a:r>
            <a:br>
              <a:rPr kumimoji="1" lang="en-US" altLang="ja-JP" b="1" dirty="0">
                <a:latin typeface="+mj-ea"/>
              </a:rPr>
            </a:br>
            <a:r>
              <a:rPr kumimoji="1" lang="ja-JP" altLang="en-US" b="1" dirty="0">
                <a:latin typeface="+mj-ea"/>
              </a:rPr>
              <a:t>ビジネスモデル</a:t>
            </a:r>
            <a:endParaRPr kumimoji="1" lang="ja-JP" altLang="en-US" b="1" dirty="0">
              <a:solidFill>
                <a:srgbClr val="00B050"/>
              </a:solidFill>
              <a:latin typeface="+mj-ea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15B5BD9-AA44-46D8-B899-50AB5908CB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114908"/>
            <a:ext cx="6858000" cy="1655762"/>
          </a:xfrm>
        </p:spPr>
        <p:txBody>
          <a:bodyPr>
            <a:normAutofit/>
          </a:bodyPr>
          <a:lstStyle/>
          <a:p>
            <a:r>
              <a:rPr lang="en-US" altLang="ja-JP" sz="3200" dirty="0"/>
              <a:t>【</a:t>
            </a:r>
            <a:r>
              <a:rPr lang="ja-JP" altLang="en-US" sz="3200" dirty="0"/>
              <a:t>申請者名</a:t>
            </a:r>
            <a:r>
              <a:rPr lang="en-US" altLang="ja-JP" sz="3200" dirty="0"/>
              <a:t>】</a:t>
            </a:r>
            <a:endParaRPr kumimoji="1" lang="ja-JP" altLang="en-US" sz="32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338556D-548F-4B0D-A596-5AB542063D06}"/>
              </a:ext>
            </a:extLst>
          </p:cNvPr>
          <p:cNvSpPr txBox="1"/>
          <p:nvPr/>
        </p:nvSpPr>
        <p:spPr>
          <a:xfrm>
            <a:off x="1143000" y="4942789"/>
            <a:ext cx="6971168" cy="160043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【</a:t>
            </a:r>
            <a:r>
              <a:rPr kumimoji="1" lang="ja-JP" altLang="en-US" sz="1400" dirty="0"/>
              <a:t>作成における注意事項</a:t>
            </a:r>
            <a:r>
              <a:rPr kumimoji="1" lang="en-US" altLang="ja-JP" sz="1400" dirty="0"/>
              <a:t>】</a:t>
            </a:r>
          </a:p>
          <a:p>
            <a:r>
              <a:rPr kumimoji="1" lang="ja-JP" altLang="en-US" sz="1400" dirty="0"/>
              <a:t>・資料はこのフォーマットを用いて、作成すること。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・本スライドの</a:t>
            </a:r>
            <a:r>
              <a:rPr kumimoji="1" lang="en-US" altLang="ja-JP" sz="1400" dirty="0"/>
              <a:t>【</a:t>
            </a:r>
            <a:r>
              <a:rPr kumimoji="1" lang="ja-JP" altLang="en-US" sz="1400" dirty="0"/>
              <a:t>申請者名</a:t>
            </a:r>
            <a:r>
              <a:rPr kumimoji="1" lang="en-US" altLang="ja-JP" sz="1400" dirty="0"/>
              <a:t>】</a:t>
            </a:r>
            <a:r>
              <a:rPr kumimoji="1" lang="ja-JP" altLang="en-US" sz="1400" dirty="0"/>
              <a:t>は、自社名に書き換えること。</a:t>
            </a:r>
          </a:p>
          <a:p>
            <a:r>
              <a:rPr kumimoji="1" lang="ja-JP" altLang="en-US" sz="1400" dirty="0"/>
              <a:t>・テキストボックス外の文字（タイトル）は変更しないこと。</a:t>
            </a:r>
          </a:p>
          <a:p>
            <a:r>
              <a:rPr kumimoji="1" lang="ja-JP" altLang="en-US" sz="1400" dirty="0"/>
              <a:t>・テキストボックス（背面グレー）は削除の上作成すること。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　（このテキストボックスを含む）</a:t>
            </a:r>
            <a:endParaRPr kumimoji="1" lang="en-US" altLang="ja-JP" sz="1400" dirty="0"/>
          </a:p>
          <a:p>
            <a:r>
              <a:rPr kumimoji="1" lang="ja-JP" altLang="en-US" sz="1400" dirty="0"/>
              <a:t>・各項目のスライドは必要に応じて追加すること。</a:t>
            </a:r>
            <a:endParaRPr kumimoji="1" lang="en-US" altLang="ja-JP" sz="1400" dirty="0"/>
          </a:p>
        </p:txBody>
      </p:sp>
    </p:spTree>
    <p:extLst>
      <p:ext uri="{BB962C8B-B14F-4D97-AF65-F5344CB8AC3E}">
        <p14:creationId xmlns:p14="http://schemas.microsoft.com/office/powerpoint/2010/main" val="86614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053A1E5-744F-FADA-85EB-820937E23335}"/>
              </a:ext>
            </a:extLst>
          </p:cNvPr>
          <p:cNvSpPr txBox="1"/>
          <p:nvPr/>
        </p:nvSpPr>
        <p:spPr>
          <a:xfrm>
            <a:off x="218571" y="613833"/>
            <a:ext cx="8698852" cy="9541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・</a:t>
            </a:r>
            <a:r>
              <a:rPr kumimoji="1" lang="en-US" altLang="ja-JP" sz="1400" dirty="0"/>
              <a:t>DR</a:t>
            </a:r>
            <a:r>
              <a:rPr kumimoji="1" lang="ja-JP" altLang="en-US" sz="1400" dirty="0"/>
              <a:t>契約に基づく</a:t>
            </a:r>
            <a:r>
              <a:rPr kumimoji="1" lang="en-US" altLang="ja-JP" sz="1400" dirty="0"/>
              <a:t>DR</a:t>
            </a:r>
            <a:r>
              <a:rPr kumimoji="1" lang="ja-JP" altLang="en-US" sz="1400" dirty="0"/>
              <a:t>実施の流れを図を用いて記載すること。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・下げ</a:t>
            </a:r>
            <a:r>
              <a:rPr kumimoji="1" lang="en-US" altLang="ja-JP" sz="1400" dirty="0"/>
              <a:t>DR</a:t>
            </a:r>
            <a:r>
              <a:rPr kumimoji="1" lang="ja-JP" altLang="en-US" sz="1400" dirty="0"/>
              <a:t>および上げ</a:t>
            </a:r>
            <a:r>
              <a:rPr kumimoji="1" lang="en-US" altLang="ja-JP" sz="1400" dirty="0"/>
              <a:t>DR</a:t>
            </a:r>
            <a:r>
              <a:rPr kumimoji="1" lang="ja-JP" altLang="en-US" sz="1400" dirty="0"/>
              <a:t>の具体的な実施方法（遠隔制御、メールによる制御指示 等）を含めて記載すること。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・自社以外の事業者とも連携が必要な場合は、可能な範囲で事業者名も記載すること（アグリゲーションコーディネーターや小売電気事業者等）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F0CC088-5E42-64C5-C085-CA2A44D0FC36}"/>
              </a:ext>
            </a:extLst>
          </p:cNvPr>
          <p:cNvSpPr txBox="1"/>
          <p:nvPr/>
        </p:nvSpPr>
        <p:spPr>
          <a:xfrm flipH="1">
            <a:off x="218571" y="1918744"/>
            <a:ext cx="19210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■記入例</a:t>
            </a:r>
            <a:endParaRPr kumimoji="1" lang="en-US" altLang="ja-JP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3B7943EF-1BAF-AB2F-4DE1-C946DD244220}"/>
              </a:ext>
            </a:extLst>
          </p:cNvPr>
          <p:cNvSpPr txBox="1">
            <a:spLocks/>
          </p:cNvSpPr>
          <p:nvPr/>
        </p:nvSpPr>
        <p:spPr>
          <a:xfrm>
            <a:off x="0" y="113288"/>
            <a:ext cx="9144000" cy="49361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b="1" dirty="0"/>
              <a:t>1</a:t>
            </a:r>
            <a:r>
              <a:rPr lang="ja-JP" altLang="en-US" b="1" dirty="0"/>
              <a:t>．</a:t>
            </a:r>
            <a:r>
              <a:rPr lang="en-US" altLang="ja-JP" b="1" dirty="0"/>
              <a:t>DR</a:t>
            </a:r>
            <a:r>
              <a:rPr lang="ja-JP" altLang="en-US" b="1" dirty="0"/>
              <a:t>実施体制</a:t>
            </a:r>
            <a:endParaRPr lang="en-US" altLang="ja-JP" b="1" dirty="0"/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B2790AD5-A43A-A864-56ED-650C822242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859" y="2328771"/>
            <a:ext cx="8240275" cy="3962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351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BFE859-2EEF-4DE5-1AE3-E91E2C0429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タイトル 1">
            <a:extLst>
              <a:ext uri="{FF2B5EF4-FFF2-40B4-BE49-F238E27FC236}">
                <a16:creationId xmlns:a16="http://schemas.microsoft.com/office/drawing/2014/main" id="{F47F32FB-5859-5A39-E48D-F4706499B4BF}"/>
              </a:ext>
            </a:extLst>
          </p:cNvPr>
          <p:cNvSpPr txBox="1">
            <a:spLocks/>
          </p:cNvSpPr>
          <p:nvPr/>
        </p:nvSpPr>
        <p:spPr>
          <a:xfrm>
            <a:off x="0" y="113288"/>
            <a:ext cx="9144000" cy="49361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b="1" dirty="0"/>
              <a:t>2</a:t>
            </a:r>
            <a:r>
              <a:rPr lang="ja-JP" altLang="en-US" b="1" dirty="0"/>
              <a:t>．システムイメージ図</a:t>
            </a:r>
            <a:endParaRPr lang="en-US" altLang="ja-JP" b="1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B35AA8B-C5BB-8BD0-5976-E0D52A5E56DA}"/>
              </a:ext>
            </a:extLst>
          </p:cNvPr>
          <p:cNvSpPr txBox="1"/>
          <p:nvPr/>
        </p:nvSpPr>
        <p:spPr>
          <a:xfrm>
            <a:off x="218571" y="606903"/>
            <a:ext cx="8698852" cy="11233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・</a:t>
            </a:r>
            <a:r>
              <a:rPr kumimoji="1" lang="en-US" altLang="ja-JP" sz="1400" dirty="0"/>
              <a:t>DR</a:t>
            </a:r>
            <a:r>
              <a:rPr kumimoji="1" lang="ja-JP" altLang="en-US" sz="1400" dirty="0"/>
              <a:t>システム／</a:t>
            </a:r>
            <a:r>
              <a:rPr kumimoji="1" lang="en-US" altLang="ja-JP" sz="1400" dirty="0"/>
              <a:t>IoT</a:t>
            </a:r>
            <a:r>
              <a:rPr kumimoji="1" lang="ja-JP" altLang="en-US" sz="1400" dirty="0"/>
              <a:t>機器／リソース全体を網羅したシステムイメージ図を記載すること。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・指定の機種がある場合は、機種名を記載すること。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・ホームページ</a:t>
            </a:r>
            <a:r>
              <a:rPr kumimoji="1" lang="en-US" altLang="ja-JP" sz="1400" baseline="30000" dirty="0"/>
              <a:t>※</a:t>
            </a:r>
            <a:r>
              <a:rPr kumimoji="1" lang="ja-JP" altLang="en-US" sz="1400" dirty="0"/>
              <a:t>やパンフレット等で説明が可能であれば、それらを用いることも可。</a:t>
            </a:r>
            <a:br>
              <a:rPr kumimoji="1" lang="en-US" altLang="ja-JP" sz="1400" dirty="0"/>
            </a:br>
            <a:r>
              <a:rPr kumimoji="1" lang="ja-JP" altLang="en-US" sz="1100" dirty="0"/>
              <a:t>　</a:t>
            </a:r>
            <a:r>
              <a:rPr kumimoji="1" lang="en-US" altLang="ja-JP" sz="1100" dirty="0"/>
              <a:t>※</a:t>
            </a:r>
            <a:r>
              <a:rPr kumimoji="1" lang="ja-JP" altLang="en-US" sz="1100" dirty="0"/>
              <a:t>ホームページがある場合は</a:t>
            </a:r>
            <a:r>
              <a:rPr kumimoji="1" lang="en-US" altLang="ja-JP" sz="1100" dirty="0"/>
              <a:t>URL</a:t>
            </a:r>
            <a:r>
              <a:rPr kumimoji="1" lang="ja-JP" altLang="en-US" sz="1100" dirty="0"/>
              <a:t>も記載すること。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・１ページに収まらない場合は、複数ページで作成することも可。</a:t>
            </a:r>
          </a:p>
        </p:txBody>
      </p:sp>
    </p:spTree>
    <p:extLst>
      <p:ext uri="{BB962C8B-B14F-4D97-AF65-F5344CB8AC3E}">
        <p14:creationId xmlns:p14="http://schemas.microsoft.com/office/powerpoint/2010/main" val="622049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20215C-E075-424C-59DC-5DF8723A2D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タイトル 1">
            <a:extLst>
              <a:ext uri="{FF2B5EF4-FFF2-40B4-BE49-F238E27FC236}">
                <a16:creationId xmlns:a16="http://schemas.microsoft.com/office/drawing/2014/main" id="{53801D50-19D7-4464-E67C-6427E1B7F9F1}"/>
              </a:ext>
            </a:extLst>
          </p:cNvPr>
          <p:cNvSpPr txBox="1">
            <a:spLocks/>
          </p:cNvSpPr>
          <p:nvPr/>
        </p:nvSpPr>
        <p:spPr>
          <a:xfrm>
            <a:off x="0" y="113288"/>
            <a:ext cx="9144000" cy="49361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b="1" dirty="0"/>
              <a:t>3</a:t>
            </a:r>
            <a:r>
              <a:rPr lang="ja-JP" altLang="en-US" b="1" dirty="0"/>
              <a:t>．</a:t>
            </a:r>
            <a:r>
              <a:rPr lang="en-US" altLang="ja-JP" b="1" dirty="0"/>
              <a:t>DR</a:t>
            </a:r>
            <a:r>
              <a:rPr lang="ja-JP" altLang="en-US" b="1" dirty="0"/>
              <a:t>システム制御フロー図</a:t>
            </a:r>
            <a:endParaRPr lang="en-US" altLang="ja-JP" b="1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E3D0612-6600-F261-D712-EACB8008289D}"/>
              </a:ext>
            </a:extLst>
          </p:cNvPr>
          <p:cNvSpPr txBox="1"/>
          <p:nvPr/>
        </p:nvSpPr>
        <p:spPr>
          <a:xfrm>
            <a:off x="218571" y="612018"/>
            <a:ext cx="8698852" cy="9541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・下げ</a:t>
            </a:r>
            <a:r>
              <a:rPr kumimoji="1" lang="en-US" altLang="ja-JP" sz="1400" dirty="0"/>
              <a:t>DR</a:t>
            </a:r>
            <a:r>
              <a:rPr kumimoji="1" lang="ja-JP" altLang="en-US" sz="1400" dirty="0"/>
              <a:t>および上げ</a:t>
            </a:r>
            <a:r>
              <a:rPr kumimoji="1" lang="en-US" altLang="ja-JP" sz="1400" dirty="0"/>
              <a:t>DR</a:t>
            </a:r>
            <a:r>
              <a:rPr kumimoji="1" lang="ja-JP" altLang="en-US" sz="1400" dirty="0"/>
              <a:t>をシステムで制御していることがわかるフロー図を記載すること。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</a:t>
            </a:r>
            <a:r>
              <a:rPr kumimoji="1" lang="en-US" altLang="ja-JP" sz="1400" dirty="0"/>
              <a:t>DR</a:t>
            </a:r>
            <a:r>
              <a:rPr kumimoji="1" lang="ja-JP" altLang="en-US" sz="1400" dirty="0"/>
              <a:t>を実施する際の発動契機・発動範囲と具体的な基準を記載すること。</a:t>
            </a:r>
            <a:br>
              <a:rPr kumimoji="1" lang="ja-JP" altLang="en-US" sz="1400" dirty="0"/>
            </a:br>
            <a:r>
              <a:rPr kumimoji="1" lang="ja-JP" altLang="en-US" sz="1400" dirty="0"/>
              <a:t>・対象リソースの種類が複数ある場合は、リソース毎にフロー図を記載すること。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・１ページに収まらない場合は、複数ページで作成することも可。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6A457FE6-2547-0695-60D8-556AAC7BDDD4}"/>
              </a:ext>
            </a:extLst>
          </p:cNvPr>
          <p:cNvSpPr txBox="1"/>
          <p:nvPr/>
        </p:nvSpPr>
        <p:spPr>
          <a:xfrm flipH="1">
            <a:off x="218571" y="1720058"/>
            <a:ext cx="19210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■記入例</a:t>
            </a:r>
            <a:endParaRPr kumimoji="1" lang="en-US" altLang="ja-JP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CE40C7FF-AC31-8FB8-2A95-4284F70A3F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661" y="2212545"/>
            <a:ext cx="7368671" cy="4162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44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タイトル 1">
            <a:extLst>
              <a:ext uri="{FF2B5EF4-FFF2-40B4-BE49-F238E27FC236}">
                <a16:creationId xmlns:a16="http://schemas.microsoft.com/office/drawing/2014/main" id="{407CA02F-1BA7-4095-8E37-F82392B7A7B8}"/>
              </a:ext>
            </a:extLst>
          </p:cNvPr>
          <p:cNvSpPr txBox="1">
            <a:spLocks/>
          </p:cNvSpPr>
          <p:nvPr/>
        </p:nvSpPr>
        <p:spPr>
          <a:xfrm>
            <a:off x="0" y="105196"/>
            <a:ext cx="9144000" cy="50170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b="1" dirty="0"/>
              <a:t>4</a:t>
            </a:r>
            <a:r>
              <a:rPr lang="ja-JP" altLang="en-US" b="1" dirty="0"/>
              <a:t>．過去の実績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E7B947E1-6C2F-4EE1-AA73-9279C52D1F35}"/>
              </a:ext>
            </a:extLst>
          </p:cNvPr>
          <p:cNvSpPr txBox="1"/>
          <p:nvPr/>
        </p:nvSpPr>
        <p:spPr>
          <a:xfrm>
            <a:off x="256032" y="606903"/>
            <a:ext cx="8631936" cy="7386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・</a:t>
            </a:r>
            <a:r>
              <a:rPr kumimoji="1" lang="en-US" altLang="ja-JP" sz="1400" dirty="0"/>
              <a:t>DR</a:t>
            </a:r>
            <a:r>
              <a:rPr kumimoji="1" lang="ja-JP" altLang="en-US" sz="1400" dirty="0"/>
              <a:t>を活用したビジネスを行っている場合は、その実績について記載すること。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・過去の実証事業に参加をしている場合は、参加した年度や参加したコンソーシアムを記載すること。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・いずれにも当てはまらない場合は、記載不要。</a:t>
            </a:r>
            <a:endParaRPr kumimoji="1" lang="en-US" altLang="ja-JP" sz="14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4FDDC57-022D-10E4-010D-7350AE4D33F5}"/>
              </a:ext>
            </a:extLst>
          </p:cNvPr>
          <p:cNvSpPr txBox="1"/>
          <p:nvPr/>
        </p:nvSpPr>
        <p:spPr>
          <a:xfrm>
            <a:off x="239067" y="1860772"/>
            <a:ext cx="8631935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i="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i="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DR</a:t>
            </a:r>
            <a:r>
              <a:rPr lang="ja-JP" altLang="en-US" sz="1200" i="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活用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ビジネス</a:t>
            </a:r>
            <a:r>
              <a:rPr lang="ja-JP" altLang="en-US" sz="1200" i="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名：</a:t>
            </a:r>
            <a:endParaRPr lang="en-US" altLang="ja-JP" sz="1200" i="0" dirty="0">
              <a:solidFill>
                <a:srgbClr val="FF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i="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法人向けのディマンドレスポンス協力サービス</a:t>
            </a:r>
            <a:endParaRPr lang="en-US" altLang="ja-JP" sz="1200" i="0" dirty="0">
              <a:solidFill>
                <a:srgbClr val="FF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・サービスの概要：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○○○○○○○○○○○○○○○○○○○○○○○○○○○○○○○○○○○○○○○○○○○○○○○○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○○○○○○○○○○○○○○○○○○○○○○○○○○○○○○○○○○○○○○○○○○○○○○○○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○○○○○○○○○○○○○○○○○○○○○○○○○○○○○○○○○○○○○○○○○○○○○○○○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○○○○○○○○○○○○○○○○○○○○○○○○○○○○○○○○○○○○○○○○○○○○○○○○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○○○○○○○○○○○○○○○○○○○○○○○○○○○○○○○○○○○○○○○○○○○○○○○○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・サービス開始時期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20XX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月～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・参考</a:t>
            </a:r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URL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http://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</a:t>
            </a:r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.co.jp</a:t>
            </a:r>
          </a:p>
          <a:p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i="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i="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サービス概要がわかるパンフレット等がある場合は添付をすること。</a:t>
            </a:r>
          </a:p>
          <a:p>
            <a:endParaRPr lang="ja-JP" altLang="en-US" sz="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5ED9DFA-B68E-9B26-DDD2-2E146C43C752}"/>
              </a:ext>
            </a:extLst>
          </p:cNvPr>
          <p:cNvSpPr txBox="1"/>
          <p:nvPr/>
        </p:nvSpPr>
        <p:spPr>
          <a:xfrm flipH="1">
            <a:off x="353286" y="1488419"/>
            <a:ext cx="19210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■記入例</a:t>
            </a:r>
            <a:endParaRPr kumimoji="1" lang="en-US" altLang="ja-JP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06851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F09DE8A7FE5DE4987EEE3C9DA7168AD" ma:contentTypeVersion="12" ma:contentTypeDescription="新しいドキュメントを作成します。" ma:contentTypeScope="" ma:versionID="65cc82cc3f4e39ade3c77e7e3f1eda24">
  <xsd:schema xmlns:xsd="http://www.w3.org/2001/XMLSchema" xmlns:xs="http://www.w3.org/2001/XMLSchema" xmlns:p="http://schemas.microsoft.com/office/2006/metadata/properties" xmlns:ns2="cdb8b1e3-a790-4d3a-8a2f-8bcfa94f9ac8" xmlns:ns3="ee24bc09-844f-4d15-9c35-40f175b0b400" targetNamespace="http://schemas.microsoft.com/office/2006/metadata/properties" ma:root="true" ma:fieldsID="eacd00124e472392c82e764c31c5436f" ns2:_="" ns3:_="">
    <xsd:import namespace="cdb8b1e3-a790-4d3a-8a2f-8bcfa94f9ac8"/>
    <xsd:import namespace="ee24bc09-844f-4d15-9c35-40f175b0b40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b8b1e3-a790-4d3a-8a2f-8bcfa94f9ac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44f350e5-5ca2-406b-a649-80dd3726bd7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24bc09-844f-4d15-9c35-40f175b0b400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2a4b4bb4-9634-4a81-af92-958e127de842}" ma:internalName="TaxCatchAll" ma:showField="CatchAllData" ma:web="ee24bc09-844f-4d15-9c35-40f175b0b4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e24bc09-844f-4d15-9c35-40f175b0b400" xsi:nil="true"/>
    <lcf76f155ced4ddcb4097134ff3c332f xmlns="cdb8b1e3-a790-4d3a-8a2f-8bcfa94f9ac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8CC4B0C-92E4-4039-B3EC-20AF719259B2}"/>
</file>

<file path=customXml/itemProps2.xml><?xml version="1.0" encoding="utf-8"?>
<ds:datastoreItem xmlns:ds="http://schemas.openxmlformats.org/officeDocument/2006/customXml" ds:itemID="{9E81B3E1-398B-4894-895D-7899DF6FDEA9}"/>
</file>

<file path=customXml/itemProps3.xml><?xml version="1.0" encoding="utf-8"?>
<ds:datastoreItem xmlns:ds="http://schemas.openxmlformats.org/officeDocument/2006/customXml" ds:itemID="{5E7A0AD6-150E-4EF7-A293-7660DD0E3CE4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732</Words>
  <PresentationFormat>画面に合わせる (4:3)</PresentationFormat>
  <Paragraphs>47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Meiryo UI</vt:lpstr>
      <vt:lpstr>游ゴシック</vt:lpstr>
      <vt:lpstr>Arial</vt:lpstr>
      <vt:lpstr>Calibri</vt:lpstr>
      <vt:lpstr>Calibri Light</vt:lpstr>
      <vt:lpstr>Office テーマ</vt:lpstr>
      <vt:lpstr>令和6年度補正 「再生可能エネルギー導入拡大・分散型エネルギーリソース 導入支援等事業費補助金」 DRリソース導入のための家庭用蓄電システム導入支援事業  ディマンドリスポンス（DR） ビジネスモデル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2024-03-07T12:13:57Z</dcterms:created>
  <dcterms:modified xsi:type="dcterms:W3CDTF">2025-03-24T13:49:53Z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0x0101007F09DE8A7FE5DE4987EEE3C9DA7168AD</vt:lpwstr>
  </property>
</Properties>
</file>